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13" name="sco logo.png" descr="sco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0608" y="7979039"/>
            <a:ext cx="4127501" cy="1092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&quot;Typ hier een citaat.&quot;"/>
          <p:cNvSpPr txBox="1"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"Typ hier een citaat." </a:t>
            </a:r>
          </a:p>
        </p:txBody>
      </p:sp>
      <p:sp>
        <p:nvSpPr>
          <p:cNvPr id="9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fbeelding"/>
          <p:cNvSpPr/>
          <p:nvPr>
            <p:ph type="pic" idx="21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fbeelding"/>
          <p:cNvSpPr/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elteks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23" name="Hoofdtekst - niveau één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4" name="Dianumm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ks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fbeelding"/>
          <p:cNvSpPr/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elteks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41" name="Hoofdtekst - niveau één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59" name="sco logo.png" descr="sco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5427" y="8741039"/>
            <a:ext cx="2842282" cy="752112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fbeelding"/>
          <p:cNvSpPr/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9" name="Hoofdtekst - niveau één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Hoofdtekst - niveau één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fbeelding"/>
          <p:cNvSpPr/>
          <p:nvPr>
            <p:ph type="pic" sz="quarter" idx="21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Afbeelding"/>
          <p:cNvSpPr/>
          <p:nvPr>
            <p:ph type="pic" sz="quarter" idx="22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Afbeelding"/>
          <p:cNvSpPr/>
          <p:nvPr>
            <p:ph type="pic" idx="2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Open Spel Verdedige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Spel Verdedigen</a:t>
            </a:r>
          </a:p>
        </p:txBody>
      </p:sp>
      <p:sp>
        <p:nvSpPr>
          <p:cNvPr id="122" name="Tackles &amp; Tacklezone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Tackles &amp; Tacklezones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erifeer zicht.mp4" descr="Perifeer zich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526" y="1437789"/>
            <a:ext cx="12907748" cy="7260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6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rainingen en sjablonen baseren op:…"/>
          <p:cNvSpPr txBox="1"/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191135" indent="-191135" defTabSz="251206">
              <a:spcBef>
                <a:spcPts val="1800"/>
              </a:spcBef>
              <a:defRPr sz="3956">
                <a:latin typeface="Helvetica"/>
                <a:ea typeface="Helvetica"/>
                <a:cs typeface="Helvetica"/>
                <a:sym typeface="Helvetica"/>
              </a:defRPr>
            </a:pPr>
            <a:r>
              <a:t>Trainingen en sjablonen baseren op:</a:t>
            </a:r>
          </a:p>
          <a:p>
            <a:pPr lvl="1" marL="289433" indent="-98298" defTabSz="251206">
              <a:spcBef>
                <a:spcPts val="1800"/>
              </a:spcBef>
              <a:buSzPct val="100000"/>
              <a:buAutoNum type="arabicPeriod" startAt="1"/>
              <a:defRPr sz="3956">
                <a:latin typeface="Helvetica"/>
                <a:ea typeface="Helvetica"/>
                <a:cs typeface="Helvetica"/>
                <a:sym typeface="Helvetica"/>
              </a:defRPr>
            </a:pPr>
            <a:r>
              <a:t>Warming-up </a:t>
            </a:r>
          </a:p>
          <a:p>
            <a:pPr lvl="2" marL="573405" indent="-191135" defTabSz="251206">
              <a:spcBef>
                <a:spcPts val="1800"/>
              </a:spcBef>
              <a:defRPr sz="3956">
                <a:latin typeface="Helvetica"/>
                <a:ea typeface="Helvetica"/>
                <a:cs typeface="Helvetica"/>
                <a:sym typeface="Helvetica"/>
              </a:defRPr>
            </a:pPr>
            <a:r>
              <a:t> Inlopen &gt; Oplopen in Verdediging</a:t>
            </a:r>
          </a:p>
          <a:p>
            <a:pPr lvl="1" marL="289433" indent="-98298" defTabSz="251206">
              <a:spcBef>
                <a:spcPts val="1800"/>
              </a:spcBef>
              <a:buSzPct val="100000"/>
              <a:buAutoNum type="arabicPeriod" startAt="1"/>
              <a:defRPr sz="3956">
                <a:latin typeface="Helvetica"/>
                <a:ea typeface="Helvetica"/>
                <a:cs typeface="Helvetica"/>
                <a:sym typeface="Helvetica"/>
              </a:defRPr>
            </a:pPr>
            <a:r>
              <a:t>Aanleren Functionele Vaardigheden</a:t>
            </a:r>
          </a:p>
          <a:p>
            <a:pPr lvl="2" marL="573405" indent="-191135" defTabSz="251206">
              <a:spcBef>
                <a:spcPts val="1800"/>
              </a:spcBef>
              <a:defRPr sz="3956">
                <a:latin typeface="Helvetica"/>
                <a:ea typeface="Helvetica"/>
                <a:cs typeface="Helvetica"/>
                <a:sym typeface="Helvetica"/>
              </a:defRPr>
            </a:pPr>
            <a:r>
              <a:t>Contact Vaardigheden &gt; Tackle</a:t>
            </a:r>
          </a:p>
          <a:p>
            <a:pPr lvl="1" marL="289433" indent="-98298" defTabSz="251206">
              <a:spcBef>
                <a:spcPts val="1800"/>
              </a:spcBef>
              <a:buSzPct val="100000"/>
              <a:buAutoNum type="arabicPeriod" startAt="1"/>
              <a:defRPr sz="3956">
                <a:latin typeface="Helvetica"/>
                <a:ea typeface="Helvetica"/>
                <a:cs typeface="Helvetica"/>
                <a:sym typeface="Helvetica"/>
              </a:defRPr>
            </a:pPr>
            <a:r>
              <a:t>Bewegen in Open Spel</a:t>
            </a:r>
          </a:p>
          <a:p>
            <a:pPr lvl="2" marL="573405" indent="-191135" defTabSz="251206">
              <a:spcBef>
                <a:spcPts val="1800"/>
              </a:spcBef>
              <a:defRPr sz="3956">
                <a:latin typeface="Helvetica"/>
                <a:ea typeface="Helvetica"/>
                <a:cs typeface="Helvetica"/>
                <a:sym typeface="Helvetica"/>
              </a:defRPr>
            </a:pPr>
            <a:r>
              <a:t>Verdedigen &gt; Positioneren in de eerste linie</a:t>
            </a:r>
          </a:p>
        </p:txBody>
      </p:sp>
      <p:pic>
        <p:nvPicPr>
          <p:cNvPr id="167" name="sco logo.png" descr="sco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2530" y="550249"/>
            <a:ext cx="7359740" cy="1947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Verdedigend Opstell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Verdedigend Opstellen</a:t>
            </a:r>
          </a:p>
        </p:txBody>
      </p:sp>
      <p:grpSp>
        <p:nvGrpSpPr>
          <p:cNvPr id="131" name="Groepeer"/>
          <p:cNvGrpSpPr/>
          <p:nvPr/>
        </p:nvGrpSpPr>
        <p:grpSpPr>
          <a:xfrm>
            <a:off x="2806700" y="2241550"/>
            <a:ext cx="7391400" cy="7277100"/>
            <a:chOff x="0" y="0"/>
            <a:chExt cx="7391400" cy="7277100"/>
          </a:xfrm>
        </p:grpSpPr>
        <p:pic>
          <p:nvPicPr>
            <p:cNvPr id="125" name="aaaaaaaa.tiff" descr="aaaaaaaa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91400" cy="727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Lijn"/>
            <p:cNvSpPr/>
            <p:nvPr/>
          </p:nvSpPr>
          <p:spPr>
            <a:xfrm flipV="1">
              <a:off x="4724400" y="2813050"/>
              <a:ext cx="1" cy="12106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7" name="Lijn"/>
            <p:cNvSpPr/>
            <p:nvPr/>
          </p:nvSpPr>
          <p:spPr>
            <a:xfrm flipV="1">
              <a:off x="5588000" y="3295650"/>
              <a:ext cx="1" cy="6858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8" name="Lijn"/>
            <p:cNvSpPr/>
            <p:nvPr/>
          </p:nvSpPr>
          <p:spPr>
            <a:xfrm flipV="1">
              <a:off x="4089400" y="2381249"/>
              <a:ext cx="1" cy="16567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9" name="Lijn"/>
            <p:cNvSpPr/>
            <p:nvPr/>
          </p:nvSpPr>
          <p:spPr>
            <a:xfrm flipV="1">
              <a:off x="3149600" y="1936750"/>
              <a:ext cx="1" cy="20506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0" name="Lijn"/>
            <p:cNvSpPr/>
            <p:nvPr/>
          </p:nvSpPr>
          <p:spPr>
            <a:xfrm flipV="1">
              <a:off x="2209800" y="1631949"/>
              <a:ext cx="1" cy="2433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pties Aanvallers: 1v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Opties Aanvallers: 1v1</a:t>
            </a:r>
          </a:p>
        </p:txBody>
      </p:sp>
      <p:grpSp>
        <p:nvGrpSpPr>
          <p:cNvPr id="136" name="Groepeer"/>
          <p:cNvGrpSpPr/>
          <p:nvPr/>
        </p:nvGrpSpPr>
        <p:grpSpPr>
          <a:xfrm>
            <a:off x="3282950" y="3302000"/>
            <a:ext cx="6438900" cy="3149600"/>
            <a:chOff x="0" y="0"/>
            <a:chExt cx="6438900" cy="3149600"/>
          </a:xfrm>
        </p:grpSpPr>
        <p:pic>
          <p:nvPicPr>
            <p:cNvPr id="134" name="ccccc.tiff" descr="ccccc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086100" cy="314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ccccc.tiff" descr="ccccc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3352800" y="0"/>
              <a:ext cx="3086100" cy="314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" name="Brede tacklezone: Links &amp; Rechts verdedigen"/>
          <p:cNvSpPr txBox="1"/>
          <p:nvPr/>
        </p:nvSpPr>
        <p:spPr>
          <a:xfrm>
            <a:off x="1777923" y="6851650"/>
            <a:ext cx="94489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Brede tacklezone: Links &amp; Rechts verdedigen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acklezones 4 x 1v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Tacklezones 4 x 1v1</a:t>
            </a:r>
          </a:p>
        </p:txBody>
      </p:sp>
      <p:pic>
        <p:nvPicPr>
          <p:cNvPr id="140" name="aaaqwer.tiff" descr="aaaqw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048" y="2763816"/>
            <a:ext cx="6210702" cy="4157684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Brede tacklezone: 4 x Links &amp; Rechts verdedigen"/>
          <p:cNvSpPr txBox="1"/>
          <p:nvPr/>
        </p:nvSpPr>
        <p:spPr>
          <a:xfrm>
            <a:off x="1536420" y="6978650"/>
            <a:ext cx="101859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Brede tacklezone: 4 x Links &amp; Rechts verdedigen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ackle Zone: 1 v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Tackle Zone: 1 v 4</a:t>
            </a:r>
          </a:p>
        </p:txBody>
      </p:sp>
      <p:sp>
        <p:nvSpPr>
          <p:cNvPr id="144" name="Eenvoudige tacklezone: Alleen Rechts verdedigen"/>
          <p:cNvSpPr txBox="1"/>
          <p:nvPr/>
        </p:nvSpPr>
        <p:spPr>
          <a:xfrm>
            <a:off x="1710106" y="7150100"/>
            <a:ext cx="104227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Eenvoudige tacklezone: Alleen Rechts verdedigen</a:t>
            </a:r>
          </a:p>
        </p:txBody>
      </p:sp>
      <p:pic>
        <p:nvPicPr>
          <p:cNvPr id="145" name="binnen-buiten.tiff" descr="binnen-buiten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2950" y="2825750"/>
            <a:ext cx="6438900" cy="410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ackle Zone: 1 v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Tackle Zone: 1 v 4</a:t>
            </a:r>
          </a:p>
        </p:txBody>
      </p:sp>
      <p:sp>
        <p:nvSpPr>
          <p:cNvPr id="148" name="Tackle van Binnen naar Buiten"/>
          <p:cNvSpPr txBox="1"/>
          <p:nvPr/>
        </p:nvSpPr>
        <p:spPr>
          <a:xfrm>
            <a:off x="3357321" y="8305800"/>
            <a:ext cx="62901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Tackle van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Binnen</a:t>
            </a:r>
            <a:r>
              <a:t> naar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Buiten</a:t>
            </a:r>
          </a:p>
        </p:txBody>
      </p:sp>
      <p:pic>
        <p:nvPicPr>
          <p:cNvPr id="149" name="binnen-buiten.tiff" descr="binnen-buiten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2950" y="2825750"/>
            <a:ext cx="6438900" cy="4102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Hier is de…"/>
          <p:cNvSpPr txBox="1"/>
          <p:nvPr/>
        </p:nvSpPr>
        <p:spPr>
          <a:xfrm>
            <a:off x="1914289" y="4483100"/>
            <a:ext cx="1200622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Hier is de</a:t>
            </a:r>
          </a:p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scrum/</a:t>
            </a:r>
          </a:p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maul/</a:t>
            </a:r>
          </a:p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ruck</a:t>
            </a:r>
          </a:p>
        </p:txBody>
      </p:sp>
      <p:sp>
        <p:nvSpPr>
          <p:cNvPr id="151" name="Dit heet de…"/>
          <p:cNvSpPr txBox="1"/>
          <p:nvPr/>
        </p:nvSpPr>
        <p:spPr>
          <a:xfrm>
            <a:off x="2810181" y="7362824"/>
            <a:ext cx="166943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Dit heet de</a:t>
            </a:r>
          </a:p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“Binnenkant”</a:t>
            </a:r>
          </a:p>
        </p:txBody>
      </p:sp>
      <p:sp>
        <p:nvSpPr>
          <p:cNvPr id="152" name="Dit heet de…"/>
          <p:cNvSpPr txBox="1"/>
          <p:nvPr/>
        </p:nvSpPr>
        <p:spPr>
          <a:xfrm>
            <a:off x="8558702" y="7362824"/>
            <a:ext cx="160239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Dit heet de</a:t>
            </a:r>
          </a:p>
          <a:p>
            <a:pPr>
              <a:defRPr b="1" i="1" sz="19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“Buitenkant”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ackle Zone: 1 v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Tackle Zone: 1 v 4</a:t>
            </a:r>
          </a:p>
        </p:txBody>
      </p:sp>
      <p:sp>
        <p:nvSpPr>
          <p:cNvPr id="155" name="Iedereen verantwoordelijk voor eigen tackle gebied…"/>
          <p:cNvSpPr txBox="1"/>
          <p:nvPr/>
        </p:nvSpPr>
        <p:spPr>
          <a:xfrm>
            <a:off x="920851" y="5806907"/>
            <a:ext cx="11035996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t>Iedereen verantwoordelijk voor eigen tackle gebied</a:t>
            </a:r>
          </a:p>
          <a:p>
            <a:pPr lvl="1" marL="889000" indent="-444500" algn="l">
              <a:buSzPct val="75000"/>
              <a:buChar char="•"/>
            </a:pPr>
            <a:r>
              <a:t>Plaats buitenste voet voor aanvaller.</a:t>
            </a:r>
          </a:p>
          <a:p>
            <a:pPr lvl="1" marL="889000" indent="-444500" algn="l">
              <a:buSzPct val="75000"/>
              <a:buChar char="•"/>
            </a:pPr>
            <a:r>
              <a:t>Buitenste arm op buitenkant knie aanvaller.</a:t>
            </a:r>
          </a:p>
          <a:p>
            <a:pPr lvl="1" marL="889000" indent="-444500" algn="l">
              <a:buSzPct val="75000"/>
              <a:buChar char="•"/>
            </a:pPr>
            <a:r>
              <a:t>Buitenkant-schouder planten.</a:t>
            </a:r>
          </a:p>
          <a:p>
            <a:pPr lvl="1" marL="889000" indent="-444500" algn="l">
              <a:buSzPct val="75000"/>
              <a:buChar char="•"/>
            </a:pPr>
            <a:r>
              <a:t>Hoofd aan binnenkant houden.</a:t>
            </a:r>
          </a:p>
        </p:txBody>
      </p:sp>
      <p:pic>
        <p:nvPicPr>
          <p:cNvPr id="156" name="binnen-buiten.tiff" descr="binnen-buiten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1685" y="2787650"/>
            <a:ext cx="4061429" cy="2587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ackle zone fou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Tackle zone fout</a:t>
            </a:r>
          </a:p>
        </p:txBody>
      </p:sp>
      <p:pic>
        <p:nvPicPr>
          <p:cNvPr id="159" name="tacklezone fout.tiff" descr="tacklezone fout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2254250"/>
            <a:ext cx="5854700" cy="524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Kom in de eerste lini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Kom in de eerste linie</a:t>
            </a:r>
          </a:p>
        </p:txBody>
      </p:sp>
      <p:pic>
        <p:nvPicPr>
          <p:cNvPr id="162" name="ppppppp.tiff" descr="ppppppp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0600" y="2165350"/>
            <a:ext cx="5943600" cy="542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